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3"/>
  </p:notesMasterIdLst>
  <p:sldIdLst>
    <p:sldId id="263" r:id="rId6"/>
    <p:sldId id="416" r:id="rId7"/>
    <p:sldId id="414" r:id="rId8"/>
    <p:sldId id="479" r:id="rId9"/>
    <p:sldId id="265" r:id="rId10"/>
    <p:sldId id="262" r:id="rId11"/>
    <p:sldId id="427" r:id="rId12"/>
    <p:sldId id="264" r:id="rId13"/>
    <p:sldId id="260" r:id="rId14"/>
    <p:sldId id="500" r:id="rId15"/>
    <p:sldId id="480" r:id="rId16"/>
    <p:sldId id="465" r:id="rId17"/>
    <p:sldId id="504" r:id="rId18"/>
    <p:sldId id="505" r:id="rId19"/>
    <p:sldId id="506" r:id="rId20"/>
    <p:sldId id="493" r:id="rId21"/>
    <p:sldId id="46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4DAE9D-DB0E-91B5-E1B2-584EB7A1A2CA}" v="3" dt="2024-02-09T16:43:21.4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046"/>
    <p:restoredTop sz="74709"/>
  </p:normalViewPr>
  <p:slideViewPr>
    <p:cSldViewPr snapToGrid="0">
      <p:cViewPr varScale="1">
        <p:scale>
          <a:sx n="57" d="100"/>
          <a:sy n="57" d="100"/>
        </p:scale>
        <p:origin x="523" y="34"/>
      </p:cViewPr>
      <p:guideLst/>
    </p:cSldViewPr>
  </p:slideViewPr>
  <p:notesTextViewPr>
    <p:cViewPr>
      <p:scale>
        <a:sx n="1" d="1"/>
        <a:sy n="1" d="1"/>
      </p:scale>
      <p:origin x="0" y="-288"/>
    </p:cViewPr>
  </p:notesTextViewPr>
  <p:notesViewPr>
    <p:cSldViewPr snapToGrid="0">
      <p:cViewPr varScale="1">
        <p:scale>
          <a:sx n="58" d="100"/>
          <a:sy n="58" d="100"/>
        </p:scale>
        <p:origin x="2491" y="-2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bina  Virji" userId="S::zebina@peerworks.ca::cb166100-0129-494a-bf17-d42c68ccdc91" providerId="AD" clId="Web-{634DAE9D-DB0E-91B5-E1B2-584EB7A1A2CA}"/>
    <pc:docChg chg="modSld">
      <pc:chgData name="Zebina  Virji" userId="S::zebina@peerworks.ca::cb166100-0129-494a-bf17-d42c68ccdc91" providerId="AD" clId="Web-{634DAE9D-DB0E-91B5-E1B2-584EB7A1A2CA}" dt="2024-02-09T16:43:20.225" v="11"/>
      <pc:docMkLst>
        <pc:docMk/>
      </pc:docMkLst>
      <pc:sldChg chg="modNotes">
        <pc:chgData name="Zebina  Virji" userId="S::zebina@peerworks.ca::cb166100-0129-494a-bf17-d42c68ccdc91" providerId="AD" clId="Web-{634DAE9D-DB0E-91B5-E1B2-584EB7A1A2CA}" dt="2024-02-09T16:42:49.740" v="3"/>
        <pc:sldMkLst>
          <pc:docMk/>
          <pc:sldMk cId="2492967705" sldId="263"/>
        </pc:sldMkLst>
      </pc:sldChg>
      <pc:sldChg chg="modNotes">
        <pc:chgData name="Zebina  Virji" userId="S::zebina@peerworks.ca::cb166100-0129-494a-bf17-d42c68ccdc91" providerId="AD" clId="Web-{634DAE9D-DB0E-91B5-E1B2-584EB7A1A2CA}" dt="2024-02-09T16:42:56.319" v="6"/>
        <pc:sldMkLst>
          <pc:docMk/>
          <pc:sldMk cId="463628417" sldId="416"/>
        </pc:sldMkLst>
      </pc:sldChg>
      <pc:sldChg chg="modNotes">
        <pc:chgData name="Zebina  Virji" userId="S::zebina@peerworks.ca::cb166100-0129-494a-bf17-d42c68ccdc91" providerId="AD" clId="Web-{634DAE9D-DB0E-91B5-E1B2-584EB7A1A2CA}" dt="2024-02-09T16:43:20.225" v="11"/>
        <pc:sldMkLst>
          <pc:docMk/>
          <pc:sldMk cId="487653680" sldId="49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DB8C5-D92C-1A47-9362-26053D53F804}" type="datetimeFigureOut">
              <a:rPr lang="en-US" smtClean="0"/>
              <a:t>6/24/2024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elfadvocatenet.com/"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CA" dirty="0">
                <a:effectLst/>
                <a:cs typeface="Times New Roman" panose="02020603050405020304" pitchFamily="18" charset="0"/>
              </a:rPr>
              <a:t>Read out the slide or invite someone to read it out. Ask if anyone has anything that they would like to add to the list.</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3904252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pPr>
              <a:lnSpc>
                <a:spcPct val="107000"/>
              </a:lnSpc>
              <a:spcAft>
                <a:spcPts val="800"/>
              </a:spcAft>
            </a:pPr>
            <a:r>
              <a:rPr lang="en-CA" dirty="0">
                <a:effectLst/>
                <a:cs typeface="Times New Roman" panose="02020603050405020304" pitchFamily="18" charset="0"/>
              </a:rPr>
              <a:t>Read out the slide or invite someone to read it out. This definition is from (</a:t>
            </a:r>
            <a:r>
              <a:rPr lang="en-US" u="sng" dirty="0">
                <a:solidFill>
                  <a:srgbClr val="0563C1"/>
                </a:solidFill>
                <a:effectLst/>
                <a:cs typeface="Times New Roman" panose="02020603050405020304" pitchFamily="18" charset="0"/>
                <a:hlinkClick r:id="rId3"/>
              </a:rPr>
              <a:t>https://selfadvocatenet.com/</a:t>
            </a:r>
            <a:r>
              <a:rPr lang="en-CA" dirty="0">
                <a:effectLst/>
              </a:rPr>
              <a:t> </a:t>
            </a:r>
          </a:p>
          <a:p>
            <a:pPr>
              <a:lnSpc>
                <a:spcPct val="107000"/>
              </a:lnSpc>
              <a:spcAft>
                <a:spcPts val="800"/>
              </a:spcAft>
            </a:pPr>
            <a:endParaRPr lang="en-CA" dirty="0">
              <a:effectLst/>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CA" b="1" dirty="0">
                <a:effectLst/>
                <a:cs typeface="Times New Roman" panose="02020603050405020304" pitchFamily="18" charset="0"/>
              </a:rPr>
              <a:t>You should be halfway through the allotted time now.</a:t>
            </a:r>
            <a:endParaRPr lang="en-CA" dirty="0">
              <a:effectLst/>
              <a:cs typeface="Times New Roman" panose="02020603050405020304" pitchFamily="18" charset="0"/>
            </a:endParaRP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2685913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b="1" dirty="0">
                <a:effectLst/>
                <a:cs typeface="Times New Roman" panose="02020603050405020304" pitchFamily="18" charset="0"/>
              </a:rPr>
              <a:t>TRAINER</a:t>
            </a:r>
          </a:p>
          <a:p>
            <a:pPr marL="0" marR="0" lvl="0" indent="0" algn="l" defTabSz="914400" rtl="0" eaLnBrk="1" fontAlgn="auto" latinLnBrk="0" hangingPunct="1">
              <a:lnSpc>
                <a:spcPct val="107000"/>
              </a:lnSpc>
              <a:spcBef>
                <a:spcPts val="0"/>
              </a:spcBef>
              <a:spcAft>
                <a:spcPts val="800"/>
              </a:spcAft>
              <a:buClrTx/>
              <a:buSzTx/>
              <a:buFontTx/>
              <a:buNone/>
              <a:tabLst/>
              <a:defRPr/>
            </a:pPr>
            <a:r>
              <a:rPr lang="en-CA" dirty="0">
                <a:effectLst/>
                <a:cs typeface="Times New Roman" panose="02020603050405020304" pitchFamily="18" charset="0"/>
              </a:rPr>
              <a:t>The discussion questions build on Allan Strong’s presentation on the History and Social Context of Peer Support. </a:t>
            </a: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1222460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effectLst/>
                <a:cs typeface="Times New Roman" panose="02020603050405020304" pitchFamily="18" charset="0"/>
              </a:rPr>
              <a:t>TRAINER</a:t>
            </a:r>
          </a:p>
          <a:p>
            <a:pPr>
              <a:lnSpc>
                <a:spcPct val="107000"/>
              </a:lnSpc>
              <a:spcAft>
                <a:spcPts val="800"/>
              </a:spcAft>
            </a:pPr>
            <a:r>
              <a:rPr lang="en-CA" dirty="0">
                <a:effectLst/>
                <a:cs typeface="Times New Roman" panose="02020603050405020304" pitchFamily="18" charset="0"/>
              </a:rPr>
              <a:t>This is the first scenario of three. It should be done as a group discussion. </a:t>
            </a:r>
          </a:p>
          <a:p>
            <a:pPr>
              <a:lnSpc>
                <a:spcPct val="107000"/>
              </a:lnSpc>
              <a:spcAft>
                <a:spcPts val="800"/>
              </a:spcAft>
            </a:pPr>
            <a:r>
              <a:rPr lang="en-CA" dirty="0">
                <a:effectLst/>
                <a:cs typeface="Times New Roman" panose="02020603050405020304" pitchFamily="18" charset="0"/>
              </a:rPr>
              <a:t>“</a:t>
            </a:r>
            <a:r>
              <a:rPr lang="en-US" dirty="0">
                <a:effectLst/>
                <a:cs typeface="Times New Roman" panose="02020603050405020304" pitchFamily="18" charset="0"/>
              </a:rPr>
              <a:t>In your appointments, Laura has often discussed a difficult relationship with her live-in boyfriend.  She didn’t show up yesterday nor return your messages when you called to check in and rebook.  Today she comes in with a black eye.”</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US" b="1" dirty="0">
                <a:effectLst/>
                <a:cs typeface="Times New Roman" panose="02020603050405020304" pitchFamily="18" charset="0"/>
              </a:rPr>
              <a:t>The following questions and bullet points come up one at a time with an animation.</a:t>
            </a:r>
          </a:p>
          <a:p>
            <a:pPr>
              <a:lnSpc>
                <a:spcPct val="107000"/>
              </a:lnSpc>
              <a:spcAft>
                <a:spcPts val="800"/>
              </a:spcAft>
            </a:pPr>
            <a:r>
              <a:rPr lang="en-CA" dirty="0">
                <a:effectLst/>
                <a:cs typeface="Times New Roman" panose="02020603050405020304" pitchFamily="18" charset="0"/>
              </a:rPr>
              <a:t>“What do you think/feel?</a:t>
            </a:r>
          </a:p>
          <a:p>
            <a:pPr marL="342900" lvl="0" indent="-342900">
              <a:lnSpc>
                <a:spcPct val="107000"/>
              </a:lnSpc>
              <a:spcAft>
                <a:spcPts val="800"/>
              </a:spcAft>
              <a:buFont typeface="+mj-lt"/>
              <a:buAutoNum type="alphaLcParenR"/>
              <a:tabLst>
                <a:tab pos="457200" algn="l"/>
              </a:tabLst>
            </a:pPr>
            <a:r>
              <a:rPr lang="en-CA" dirty="0">
                <a:effectLst/>
                <a:cs typeface="Times New Roman" panose="02020603050405020304" pitchFamily="18" charset="0"/>
              </a:rPr>
              <a:t>Call the police for Laura.</a:t>
            </a:r>
          </a:p>
          <a:p>
            <a:pPr marL="457200" lvl="0" indent="-457200" algn="l">
              <a:lnSpc>
                <a:spcPct val="100000"/>
              </a:lnSpc>
              <a:spcAft>
                <a:spcPts val="600"/>
              </a:spcAft>
              <a:buFont typeface="+mj-lt"/>
              <a:buAutoNum type="alphaLcParenR"/>
            </a:pPr>
            <a:r>
              <a:rPr lang="en-CA" dirty="0">
                <a:effectLst/>
                <a:cs typeface="Times New Roman" panose="02020603050405020304" pitchFamily="18" charset="0"/>
              </a:rPr>
              <a:t>Talk Laura into going to a shelter </a:t>
            </a:r>
            <a:r>
              <a:rPr lang="en-CA">
                <a:effectLst/>
                <a:cs typeface="Times New Roman" panose="02020603050405020304" pitchFamily="18" charset="0"/>
              </a:rPr>
              <a:t>for </a:t>
            </a:r>
            <a:r>
              <a:rPr lang="en-US" sz="1200">
                <a:ea typeface="Calibri"/>
                <a:cs typeface="Times New Roman"/>
              </a:rPr>
              <a:t>victims </a:t>
            </a:r>
            <a:r>
              <a:rPr lang="en-US" sz="1200" dirty="0">
                <a:ea typeface="Calibri"/>
                <a:cs typeface="Times New Roman"/>
              </a:rPr>
              <a:t>of domestic abuse.</a:t>
            </a:r>
          </a:p>
          <a:p>
            <a:pPr marL="342900" lvl="0" indent="-342900">
              <a:lnSpc>
                <a:spcPct val="107000"/>
              </a:lnSpc>
              <a:spcAft>
                <a:spcPts val="800"/>
              </a:spcAft>
              <a:buFont typeface="+mj-lt"/>
              <a:buAutoNum type="alphaLcParenR"/>
              <a:tabLst>
                <a:tab pos="457200" algn="l"/>
              </a:tabLst>
            </a:pPr>
            <a:r>
              <a:rPr lang="en-CA" dirty="0">
                <a:effectLst/>
                <a:cs typeface="Times New Roman" panose="02020603050405020304" pitchFamily="18" charset="0"/>
              </a:rPr>
              <a:t>Immediately help Laura develop a safety plan.</a:t>
            </a:r>
          </a:p>
          <a:p>
            <a:pPr marL="342900" lvl="0" indent="-342900">
              <a:lnSpc>
                <a:spcPct val="107000"/>
              </a:lnSpc>
              <a:spcAft>
                <a:spcPts val="800"/>
              </a:spcAft>
              <a:buFont typeface="+mj-lt"/>
              <a:buAutoNum type="alphaLcParenR"/>
              <a:tabLst>
                <a:tab pos="457200" algn="l"/>
              </a:tabLst>
            </a:pPr>
            <a:r>
              <a:rPr lang="en-CA" dirty="0">
                <a:effectLst/>
                <a:cs typeface="Times New Roman" panose="02020603050405020304" pitchFamily="18" charset="0"/>
              </a:rPr>
              <a:t>Ask to meet with Laura and her boyfriend to work things out.”</a:t>
            </a:r>
          </a:p>
          <a:p>
            <a:pPr lvl="0">
              <a:lnSpc>
                <a:spcPct val="107000"/>
              </a:lnSpc>
              <a:spcAft>
                <a:spcPts val="800"/>
              </a:spcAft>
              <a:tabLst>
                <a:tab pos="457200" algn="l"/>
              </a:tabLst>
            </a:pPr>
            <a:endParaRPr lang="en-CA" dirty="0">
              <a:effectLst/>
              <a:cs typeface="Times New Roman" panose="02020603050405020304" pitchFamily="18" charset="0"/>
            </a:endParaRPr>
          </a:p>
          <a:p>
            <a:pPr>
              <a:lnSpc>
                <a:spcPct val="107000"/>
              </a:lnSpc>
              <a:spcAft>
                <a:spcPts val="800"/>
              </a:spcAft>
            </a:pPr>
            <a:r>
              <a:rPr lang="en-CA" dirty="0">
                <a:effectLst/>
                <a:cs typeface="Times New Roman" panose="02020603050405020304" pitchFamily="18" charset="0"/>
              </a:rPr>
              <a:t>Things that might come up in the discussion: </a:t>
            </a:r>
          </a:p>
          <a:p>
            <a:pPr marL="342900" lvl="0" indent="-342900">
              <a:lnSpc>
                <a:spcPct val="107000"/>
              </a:lnSpc>
              <a:buFont typeface="Symbol" pitchFamily="2" charset="2"/>
              <a:buChar char=""/>
            </a:pPr>
            <a:r>
              <a:rPr lang="en-CA" dirty="0">
                <a:effectLst/>
                <a:cs typeface="Times New Roman" panose="02020603050405020304" pitchFamily="18" charset="0"/>
              </a:rPr>
              <a:t>We don’t know that Laura was hit. Ask Laura what happened. </a:t>
            </a:r>
          </a:p>
          <a:p>
            <a:pPr marL="342900" lvl="0" indent="-342900">
              <a:lnSpc>
                <a:spcPct val="107000"/>
              </a:lnSpc>
              <a:buFont typeface="Symbol" pitchFamily="2" charset="2"/>
              <a:buChar char=""/>
            </a:pPr>
            <a:r>
              <a:rPr lang="en-CA" dirty="0">
                <a:effectLst/>
                <a:cs typeface="Times New Roman" panose="02020603050405020304" pitchFamily="18" charset="0"/>
              </a:rPr>
              <a:t>Even though this is a potentially dangerous situation, it is important that Laura retains her agency.</a:t>
            </a:r>
          </a:p>
          <a:p>
            <a:pPr marL="342900" lvl="0" indent="-342900">
              <a:lnSpc>
                <a:spcPct val="107000"/>
              </a:lnSpc>
              <a:buFont typeface="Symbol" pitchFamily="2" charset="2"/>
              <a:buChar char=""/>
            </a:pPr>
            <a:r>
              <a:rPr lang="en-CA" dirty="0">
                <a:effectLst/>
                <a:cs typeface="Times New Roman" panose="02020603050405020304" pitchFamily="18" charset="0"/>
              </a:rPr>
              <a:t>Make sure you don’t betray Laura’s trust, so that she always has a safe place to come back to. </a:t>
            </a:r>
          </a:p>
          <a:p>
            <a:pPr marL="342900" lvl="0" indent="-342900">
              <a:lnSpc>
                <a:spcPct val="107000"/>
              </a:lnSpc>
              <a:spcAft>
                <a:spcPts val="800"/>
              </a:spcAft>
              <a:buFont typeface="Symbol" pitchFamily="2" charset="2"/>
              <a:buChar char=""/>
            </a:pPr>
            <a:r>
              <a:rPr lang="en-CA" dirty="0">
                <a:effectLst/>
                <a:cs typeface="Times New Roman" panose="02020603050405020304" pitchFamily="18" charset="0"/>
              </a:rPr>
              <a:t>If she decides to stay with her boyfriend, support her. She will still need people to talk to. </a:t>
            </a:r>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1222460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effectLst/>
                <a:cs typeface="Times New Roman" panose="02020603050405020304" pitchFamily="18" charset="0"/>
              </a:rPr>
              <a:t>TRAINER</a:t>
            </a:r>
          </a:p>
          <a:p>
            <a:pPr>
              <a:lnSpc>
                <a:spcPct val="107000"/>
              </a:lnSpc>
              <a:spcAft>
                <a:spcPts val="800"/>
              </a:spcAft>
            </a:pPr>
            <a:r>
              <a:rPr lang="en-CA" dirty="0">
                <a:effectLst/>
                <a:cs typeface="Times New Roman" panose="02020603050405020304" pitchFamily="18" charset="0"/>
              </a:rPr>
              <a:t>This is the second scenario. It can be done in small groups. After five minutes has passed. Send the groups the complication as a broadcast over Zoom. </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CA" dirty="0">
                <a:effectLst/>
                <a:cs typeface="Times New Roman" panose="02020603050405020304" pitchFamily="18" charset="0"/>
              </a:rPr>
              <a:t>Come back as a group and discuss how the scenario went. Then get ready to break out again for scenario three. </a:t>
            </a:r>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443900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effectLst/>
                <a:cs typeface="Times New Roman" panose="02020603050405020304" pitchFamily="18" charset="0"/>
              </a:rPr>
              <a:t>COORDINATOR</a:t>
            </a:r>
          </a:p>
          <a:p>
            <a:pPr>
              <a:lnSpc>
                <a:spcPct val="107000"/>
              </a:lnSpc>
              <a:spcAft>
                <a:spcPts val="800"/>
              </a:spcAft>
            </a:pPr>
            <a:r>
              <a:rPr lang="en-CA" dirty="0">
                <a:effectLst/>
                <a:cs typeface="Times New Roman" panose="02020603050405020304" pitchFamily="18" charset="0"/>
              </a:rPr>
              <a:t>This is the last scenario. It should be done as a skills practice. Ask everyone to break back into their groups. Have one person playing Sandy and the other person playing the Peer Supporter. How do you offer your support? </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CA" dirty="0">
                <a:effectLst/>
                <a:cs typeface="Times New Roman" panose="02020603050405020304" pitchFamily="18" charset="0"/>
              </a:rPr>
              <a:t>If there is time:</a:t>
            </a:r>
          </a:p>
          <a:p>
            <a:pPr marL="342900" lvl="0" indent="-342900">
              <a:lnSpc>
                <a:spcPct val="107000"/>
              </a:lnSpc>
              <a:buFont typeface="Symbol" pitchFamily="2" charset="2"/>
              <a:buChar char=""/>
            </a:pPr>
            <a:r>
              <a:rPr lang="en-CA" dirty="0">
                <a:effectLst/>
                <a:cs typeface="Times New Roman" panose="02020603050405020304" pitchFamily="18" charset="0"/>
              </a:rPr>
              <a:t>Use this activity to practice your Skilled Listening.</a:t>
            </a:r>
          </a:p>
          <a:p>
            <a:pPr marL="342900" lvl="0" indent="-342900">
              <a:lnSpc>
                <a:spcPct val="107000"/>
              </a:lnSpc>
              <a:spcAft>
                <a:spcPts val="800"/>
              </a:spcAft>
              <a:buFont typeface="Symbol" pitchFamily="2" charset="2"/>
              <a:buChar char=""/>
            </a:pPr>
            <a:r>
              <a:rPr lang="en-CA" dirty="0">
                <a:effectLst/>
                <a:cs typeface="Times New Roman" panose="02020603050405020304" pitchFamily="18" charset="0"/>
              </a:rPr>
              <a:t>Use this activity to practice Sharing</a:t>
            </a:r>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3514954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Verdana"/>
                <a:ea typeface="Verdana"/>
              </a:rPr>
              <a:t>COORDINATOR</a:t>
            </a:r>
            <a:endParaRPr lang="en-US" sz="1200" b="1" dirty="0">
              <a:effectLst/>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the homework. </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1340270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00"/>
              </a:spcAft>
            </a:pPr>
            <a:br>
              <a:rPr lang="en-CA" sz="1800" dirty="0">
                <a:effectLst/>
                <a:latin typeface="Verdana" panose="020B060403050404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 Manual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CA" b="0" i="0" dirty="0">
                <a:solidFill>
                  <a:srgbClr val="000000"/>
                </a:solidFill>
                <a:effectLst/>
                <a:latin typeface="Verdana" panose="020B0604030504040204" pitchFamily="34" charset="0"/>
              </a:rPr>
              <a:t>Module 14: Advocacy </a:t>
            </a:r>
            <a:r>
              <a:rPr lang="en-US" sz="1200" dirty="0">
                <a:effectLst/>
                <a:latin typeface="Verdana" panose="020B0604030504040204" pitchFamily="34" charset="0"/>
                <a:ea typeface="Verdana" panose="020B0604030504040204" pitchFamily="34" charset="0"/>
                <a:cs typeface="Verdana" panose="020B0604030504040204" pitchFamily="34" charset="0"/>
              </a:rPr>
              <a:t>© 2023 </a:t>
            </a:r>
            <a:r>
              <a:rPr lang="en-CA" sz="1200" dirty="0" err="1">
                <a:effectLst/>
                <a:latin typeface="Verdana" panose="020B0604030504040204" pitchFamily="34" charset="0"/>
                <a:ea typeface="Verdana" panose="020B0604030504040204" pitchFamily="34" charset="0"/>
                <a:cs typeface="Verdana" panose="020B0604030504040204" pitchFamily="34" charset="0"/>
              </a:rPr>
              <a:t>PeerWorks</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training program is designed to be accessible to all trainers, and ensure that all participants receive the same quality of education regardless of specific trainers’ background and experience.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Welcomes everyone and states the topic of today’s module.</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200" b="1" dirty="0">
                <a:effectLst/>
                <a:latin typeface="Verdana" panose="020B0604030504040204" pitchFamily="34" charset="0"/>
                <a:ea typeface="Calibri" panose="020F0502020204030204" pitchFamily="34" charset="0"/>
                <a:cs typeface="Times New Roman" panose="02020603050405020304" pitchFamily="18" charset="0"/>
              </a:rPr>
              <a:t>TRAINER’S LAND ACKNOWLEDGEMENT</a:t>
            </a:r>
            <a:endParaRPr lang="en-US" sz="12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gn="l" rtl="0" fontAlgn="base"/>
            <a:r>
              <a:rPr lang="en-US" sz="1200" b="0" i="0" dirty="0">
                <a:solidFill>
                  <a:srgbClr val="000000"/>
                </a:solidFill>
                <a:effectLst/>
              </a:rPr>
              <a:t>“What is something that you are passionate about?” </a:t>
            </a:r>
          </a:p>
          <a:p>
            <a:pPr algn="l" rtl="0" fontAlgn="base"/>
            <a:endParaRPr lang="en-US" sz="1200" b="0" i="0" dirty="0">
              <a:solidFill>
                <a:srgbClr val="000000"/>
              </a:solidFill>
              <a:effectLst/>
            </a:endParaRPr>
          </a:p>
          <a:p>
            <a:pPr algn="l" rtl="0" fontAlgn="base"/>
            <a:r>
              <a:rPr lang="en-US" sz="1200" b="0" i="0" dirty="0">
                <a:solidFill>
                  <a:srgbClr val="000000"/>
                </a:solidFill>
                <a:effectLst/>
              </a:rPr>
              <a:t>As the trainers, feel free to go first. Keep it brief and thank people for sharing.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sz="1200" dirty="0">
                <a:effectLst/>
                <a:cs typeface="Times New Roman" panose="02020603050405020304" pitchFamily="18" charset="0"/>
              </a:rPr>
              <a:t>Read the Module Overview and Learning Objectives out loud or invite a participant to read it out loud. </a:t>
            </a:r>
            <a:endParaRPr lang="en-CA" sz="1200"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Question about the reading and to open the discussion to advocacy and how familiar people are with it. </a:t>
            </a: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1781018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Ask someone to read out the slide.</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“Advocacy can be on a larger level, for instance </a:t>
            </a:r>
            <a:r>
              <a:rPr lang="en-US" dirty="0" err="1">
                <a:effectLst/>
                <a:cs typeface="Times New Roman" panose="02020603050405020304" pitchFamily="18" charset="0"/>
              </a:rPr>
              <a:t>PeerWorks</a:t>
            </a:r>
            <a:r>
              <a:rPr lang="en-US" dirty="0">
                <a:effectLst/>
                <a:cs typeface="Times New Roman" panose="02020603050405020304" pitchFamily="18" charset="0"/>
              </a:rPr>
              <a:t> as an organization does advocacy work with Peer Support organizations across Ontario. </a:t>
            </a:r>
            <a:r>
              <a:rPr lang="en-CA" dirty="0">
                <a:effectLst/>
                <a:cs typeface="Times New Roman" panose="02020603050405020304" pitchFamily="18" charset="0"/>
              </a:rPr>
              <a:t>We represent their interests at the major provincial mental health/addiction policy planning and strategy implementation tables.</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CA" dirty="0">
                <a:effectLst/>
                <a:cs typeface="Times New Roman" panose="02020603050405020304" pitchFamily="18" charset="0"/>
              </a:rPr>
              <a:t>Advocacy can also be on a smaller, more personal level. Peer Supporters can advocate with their Peers and even help their Peers learn how to advocate for themselves.”</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3728587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24, 2024</a:t>
            </a:fld>
            <a:endParaRPr lang="en-US" dirty="0"/>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June 24, 2024</a:t>
            </a:fld>
            <a:endParaRPr lang="en-US" dirty="0"/>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dirty="0"/>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24, 2024</a:t>
            </a:fld>
            <a:endParaRPr lang="en-US" dirty="0"/>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June 24, 2024</a:t>
            </a:fld>
            <a:endParaRPr lang="en-US" dirty="0"/>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dirty="0"/>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June 24, 2024</a:t>
            </a:fld>
            <a:endParaRPr lang="en-US" dirty="0"/>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dirty="0"/>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dirty="0"/>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dirty="0"/>
              <a:t>Click to Add</a:t>
            </a:r>
            <a:br>
              <a:rPr lang="en-US" dirty="0"/>
            </a:br>
            <a:r>
              <a:rPr lang="en-US" dirty="0"/>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6/24/2024</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jp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6/24/2024</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5"/>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14 – Advocacy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dirty="0"/>
          </a:p>
        </p:txBody>
      </p:sp>
      <p:sp>
        <p:nvSpPr>
          <p:cNvPr id="8" name="Text Placeholder 6">
            <a:extLst>
              <a:ext uri="{FF2B5EF4-FFF2-40B4-BE49-F238E27FC236}">
                <a16:creationId xmlns:a16="http://schemas.microsoft.com/office/drawing/2014/main" id="{DE34BAF2-9F65-084B-4895-20E4BEC5DE43}"/>
              </a:ext>
            </a:extLst>
          </p:cNvPr>
          <p:cNvSpPr txBox="1">
            <a:spLocks/>
          </p:cNvSpPr>
          <p:nvPr/>
        </p:nvSpPr>
        <p:spPr>
          <a:xfrm>
            <a:off x="426460" y="1514812"/>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dirty="0"/>
              <a:t>Please mute yourself if you are not speaking. </a:t>
            </a:r>
          </a:p>
          <a:p>
            <a:pPr marL="342900" indent="-342900">
              <a:spcAft>
                <a:spcPts val="1200"/>
              </a:spcAft>
              <a:buFont typeface="Arial" panose="020B0604020202020204" pitchFamily="34" charset="0"/>
              <a:buChar char="•"/>
            </a:pPr>
            <a:r>
              <a:rPr lang="en-US" sz="2000" dirty="0"/>
              <a:t>Feel free to include your pronouns in your Zoom Name.</a:t>
            </a:r>
          </a:p>
          <a:p>
            <a:pPr marL="342900" indent="-342900">
              <a:spcAft>
                <a:spcPts val="1200"/>
              </a:spcAft>
              <a:buFont typeface="Arial" panose="020B0604020202020204" pitchFamily="34" charset="0"/>
              <a:buChar char="•"/>
            </a:pPr>
            <a:r>
              <a:rPr lang="en-US" sz="2000" dirty="0"/>
              <a:t>Use Zoom reaction tools, chat box, hands up, etc.</a:t>
            </a:r>
          </a:p>
          <a:p>
            <a:pPr marL="342900" indent="-342900">
              <a:spcAft>
                <a:spcPts val="1200"/>
              </a:spcAft>
              <a:buFont typeface="Arial" panose="020B0604020202020204" pitchFamily="34" charset="0"/>
              <a:buChar char="•"/>
            </a:pPr>
            <a:r>
              <a:rPr lang="en-US" sz="20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dirty="0"/>
              <a:t>Contribute to the conversations out loud and in the chat box.</a:t>
            </a:r>
          </a:p>
          <a:p>
            <a:pPr marL="342900" indent="-342900">
              <a:spcAft>
                <a:spcPts val="1200"/>
              </a:spcAft>
              <a:buFont typeface="Arial" panose="020B0604020202020204" pitchFamily="34" charset="0"/>
              <a:buChar char="•"/>
            </a:pPr>
            <a:r>
              <a:rPr lang="en-US" sz="20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b="1" dirty="0"/>
              <a:t>Advocacy</a:t>
            </a:r>
            <a:r>
              <a:rPr lang="en-US" sz="4000" b="1" dirty="0"/>
              <a:t> in Peer Support</a:t>
            </a:r>
            <a:endParaRPr lang="en-US" b="1" dirty="0"/>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14 – Advocacy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10</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3"/>
            <a:ext cx="11353282" cy="3836011"/>
          </a:xfrm>
        </p:spPr>
        <p:txBody>
          <a:bodyPr/>
          <a:lstStyle/>
          <a:p>
            <a:pPr marL="457200" indent="-457200">
              <a:lnSpc>
                <a:spcPct val="100000"/>
              </a:lnSpc>
              <a:spcAft>
                <a:spcPts val="1200"/>
              </a:spcAft>
              <a:buFont typeface="Arial" panose="020B0604020202020204" pitchFamily="34" charset="0"/>
              <a:buChar char="•"/>
            </a:pPr>
            <a:r>
              <a:rPr lang="en-CA" sz="2400" dirty="0"/>
              <a:t>Making information accessible</a:t>
            </a:r>
          </a:p>
          <a:p>
            <a:pPr marL="457200" indent="-457200">
              <a:lnSpc>
                <a:spcPct val="100000"/>
              </a:lnSpc>
              <a:spcAft>
                <a:spcPts val="1200"/>
              </a:spcAft>
              <a:buFont typeface="Arial" panose="020B0604020202020204" pitchFamily="34" charset="0"/>
              <a:buChar char="•"/>
            </a:pPr>
            <a:r>
              <a:rPr lang="en-CA" sz="2400" dirty="0"/>
              <a:t>Providing and discussing options</a:t>
            </a:r>
          </a:p>
          <a:p>
            <a:pPr marL="457200" indent="-457200">
              <a:lnSpc>
                <a:spcPct val="100000"/>
              </a:lnSpc>
              <a:spcAft>
                <a:spcPts val="1200"/>
              </a:spcAft>
              <a:buFont typeface="Arial" panose="020B0604020202020204" pitchFamily="34" charset="0"/>
              <a:buChar char="•"/>
            </a:pPr>
            <a:r>
              <a:rPr lang="en-CA" sz="2400" dirty="0"/>
              <a:t>Facilitating decision-making by the individual</a:t>
            </a:r>
          </a:p>
          <a:p>
            <a:pPr marL="457200" indent="-457200">
              <a:lnSpc>
                <a:spcPct val="100000"/>
              </a:lnSpc>
              <a:spcAft>
                <a:spcPts val="1200"/>
              </a:spcAft>
              <a:buFont typeface="Arial" panose="020B0604020202020204" pitchFamily="34" charset="0"/>
              <a:buChar char="•"/>
            </a:pPr>
            <a:r>
              <a:rPr lang="en-CA" sz="2400" dirty="0"/>
              <a:t>Supporting mental health service users to be heard and ensuring that what they say influences the decisions of service providers.</a:t>
            </a:r>
          </a:p>
          <a:p>
            <a:pPr marL="457200" indent="-457200">
              <a:lnSpc>
                <a:spcPct val="100000"/>
              </a:lnSpc>
              <a:spcAft>
                <a:spcPts val="1200"/>
              </a:spcAft>
              <a:buFont typeface="Arial" panose="020B0604020202020204" pitchFamily="34" charset="0"/>
              <a:buChar char="•"/>
            </a:pPr>
            <a:r>
              <a:rPr lang="en-CA" sz="2400" dirty="0"/>
              <a:t>Promoting self-advocacy through empowerment</a:t>
            </a:r>
          </a:p>
          <a:p>
            <a:pPr marL="457200" indent="-457200">
              <a:lnSpc>
                <a:spcPct val="100000"/>
              </a:lnSpc>
              <a:spcAft>
                <a:spcPts val="1200"/>
              </a:spcAft>
              <a:buFont typeface="Arial" panose="020B0604020202020204" pitchFamily="34" charset="0"/>
              <a:buChar char="•"/>
            </a:pPr>
            <a:r>
              <a:rPr lang="en-CA" sz="2400" dirty="0"/>
              <a:t>Ensuring service users are active and informed participants in their treatment and care.</a:t>
            </a:r>
          </a:p>
        </p:txBody>
      </p:sp>
    </p:spTree>
    <p:extLst>
      <p:ext uri="{BB962C8B-B14F-4D97-AF65-F5344CB8AC3E}">
        <p14:creationId xmlns:p14="http://schemas.microsoft.com/office/powerpoint/2010/main" val="534959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What is self-advocacy?</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14 – Advocacy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11</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3381962"/>
          </a:xfrm>
        </p:spPr>
        <p:txBody>
          <a:bodyPr/>
          <a:lstStyle/>
          <a:p>
            <a:pPr marL="457200" indent="-457200" algn="l">
              <a:lnSpc>
                <a:spcPct val="100000"/>
              </a:lnSpc>
              <a:spcAft>
                <a:spcPts val="1200"/>
              </a:spcAft>
              <a:buFont typeface="Arial" panose="020B0604020202020204" pitchFamily="34" charset="0"/>
              <a:buChar char="•"/>
            </a:pPr>
            <a:r>
              <a:rPr lang="en-US" sz="2000" b="1" dirty="0"/>
              <a:t>Self-advocacy</a:t>
            </a:r>
            <a:r>
              <a:rPr lang="en-US" sz="2000" dirty="0"/>
              <a:t> is the ability to speak up for yourself and the things that are important to you. Self-advocacy means you can ask for what you need and want and tell people about your thoughts and feelings. </a:t>
            </a:r>
          </a:p>
          <a:p>
            <a:pPr marL="457200" indent="-457200" algn="l">
              <a:lnSpc>
                <a:spcPct val="100000"/>
              </a:lnSpc>
              <a:spcAft>
                <a:spcPts val="1200"/>
              </a:spcAft>
              <a:buFont typeface="Arial" panose="020B0604020202020204" pitchFamily="34" charset="0"/>
              <a:buChar char="•"/>
            </a:pPr>
            <a:r>
              <a:rPr lang="en-US" sz="2000" dirty="0"/>
              <a:t>In the Mental Health and Addictions context, this could be being in control of your own wellness plan, working with healthcare practitioners instead of being a passive participant, and breaking down barriers to independence. </a:t>
            </a:r>
          </a:p>
          <a:p>
            <a:pPr marL="457200" indent="-457200" algn="l">
              <a:lnSpc>
                <a:spcPct val="100000"/>
              </a:lnSpc>
              <a:spcAft>
                <a:spcPts val="1200"/>
              </a:spcAft>
              <a:buFont typeface="Arial" panose="020B0604020202020204" pitchFamily="34" charset="0"/>
              <a:buChar char="•"/>
            </a:pPr>
            <a:r>
              <a:rPr lang="en-US" sz="2000" dirty="0"/>
              <a:t>This builds on the core Peer Support principles of Self-Determination and Person-Centered Care.  </a:t>
            </a:r>
          </a:p>
        </p:txBody>
      </p:sp>
    </p:spTree>
    <p:extLst>
      <p:ext uri="{BB962C8B-B14F-4D97-AF65-F5344CB8AC3E}">
        <p14:creationId xmlns:p14="http://schemas.microsoft.com/office/powerpoint/2010/main" val="111108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Group Discussion Question</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14 – Advocacy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12</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039901"/>
            <a:ext cx="3671376" cy="3534981"/>
          </a:xfrm>
        </p:spPr>
        <p:txBody>
          <a:bodyPr/>
          <a:lstStyle/>
          <a:p>
            <a:pPr marL="0" indent="0" algn="l">
              <a:buNone/>
            </a:pPr>
            <a:r>
              <a:rPr lang="en-US" sz="2000" dirty="0"/>
              <a:t>In the homework for the History and Social Context Module, Allan Strong asked: </a:t>
            </a:r>
          </a:p>
          <a:p>
            <a:pPr marL="0" indent="0" algn="l">
              <a:buNone/>
            </a:pPr>
            <a:endParaRPr lang="en-US" sz="2000" b="1" dirty="0"/>
          </a:p>
          <a:p>
            <a:pPr marL="0" indent="0" algn="l">
              <a:buNone/>
            </a:pPr>
            <a:r>
              <a:rPr lang="en-US" sz="2000" b="1" dirty="0"/>
              <a:t>Are we still a social movement, or are we service providers?  </a:t>
            </a:r>
          </a:p>
          <a:p>
            <a:pPr marL="0" indent="0" algn="l">
              <a:buNone/>
            </a:pPr>
            <a:endParaRPr lang="en-US" sz="2000" b="1" dirty="0"/>
          </a:p>
          <a:p>
            <a:pPr marL="0" indent="0" algn="l">
              <a:buNone/>
            </a:pPr>
            <a:r>
              <a:rPr lang="en-US" sz="2000" b="1" dirty="0"/>
              <a:t>How does advocacy work within this question? </a:t>
            </a:r>
          </a:p>
          <a:p>
            <a:pPr marL="0" lvl="0" indent="0" eaLnBrk="0" fontAlgn="base" hangingPunct="0">
              <a:lnSpc>
                <a:spcPct val="100000"/>
              </a:lnSpc>
              <a:spcBef>
                <a:spcPct val="0"/>
              </a:spcBef>
              <a:spcAft>
                <a:spcPct val="0"/>
              </a:spcAft>
              <a:buNone/>
            </a:pPr>
            <a:endParaRPr lang="en-US" altLang="en-US" sz="2000" dirty="0">
              <a:latin typeface="+mj-lt"/>
              <a:ea typeface="Calibri" panose="020F0502020204030204" pitchFamily="34" charset="0"/>
              <a:cs typeface="Arial" panose="020B0604020202020204" pitchFamily="34" charset="0"/>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308711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 y="0"/>
            <a:ext cx="6096001"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0" y="0"/>
            <a:ext cx="6096000" cy="6921450"/>
          </a:xfrm>
        </p:spPr>
      </p:pic>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a:xfrm>
            <a:off x="298625" y="956832"/>
            <a:ext cx="7681906" cy="513659"/>
          </a:xfrm>
        </p:spPr>
        <p:txBody>
          <a:bodyPr/>
          <a:lstStyle/>
          <a:p>
            <a:r>
              <a:rPr lang="en-US" dirty="0"/>
              <a:t>Scenario 1 </a:t>
            </a:r>
            <a:br>
              <a:rPr lang="en-US" dirty="0"/>
            </a:br>
            <a:r>
              <a:rPr lang="en-US" dirty="0"/>
              <a:t>Group Discussion</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12258" y="391951"/>
            <a:ext cx="7677406" cy="488434"/>
          </a:xfrm>
        </p:spPr>
        <p:txBody>
          <a:bodyPr/>
          <a:lstStyle/>
          <a:p>
            <a:r>
              <a:rPr lang="en-US" dirty="0"/>
              <a:t>Module 14 – Advocacy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13</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5858890" y="803938"/>
            <a:ext cx="5920852" cy="5298065"/>
          </a:xfrm>
        </p:spPr>
        <p:txBody>
          <a:bodyPr/>
          <a:lstStyle/>
          <a:p>
            <a:pPr lvl="0" algn="l">
              <a:lnSpc>
                <a:spcPct val="110000"/>
              </a:lnSpc>
            </a:pPr>
            <a:r>
              <a:rPr lang="en-CA" sz="2000" dirty="0">
                <a:ea typeface="Calibri"/>
                <a:cs typeface="Times New Roman"/>
              </a:rPr>
              <a:t>In your appointments, Laura has often discussed a difficult relationship with her live-in boyfriend.  She didn’t show up yesterday nor return your messages when you called to check in and rebook.  Today she comes in with a black eye.</a:t>
            </a:r>
          </a:p>
          <a:p>
            <a:pPr lvl="0" algn="l">
              <a:lnSpc>
                <a:spcPct val="110000"/>
              </a:lnSpc>
            </a:pPr>
            <a:endParaRPr lang="en-CA" sz="2000" dirty="0">
              <a:ea typeface="Calibri"/>
              <a:cs typeface="Times New Roman"/>
            </a:endParaRPr>
          </a:p>
          <a:p>
            <a:pPr lvl="0" algn="l">
              <a:lnSpc>
                <a:spcPct val="110000"/>
              </a:lnSpc>
            </a:pPr>
            <a:r>
              <a:rPr lang="en-CA" sz="2000" b="1" dirty="0">
                <a:ea typeface="Calibri"/>
                <a:cs typeface="Times New Roman"/>
              </a:rPr>
              <a:t>What do you think/feel?</a:t>
            </a:r>
          </a:p>
          <a:p>
            <a:pPr lvl="0" algn="l">
              <a:lnSpc>
                <a:spcPct val="110000"/>
              </a:lnSpc>
            </a:pPr>
            <a:endParaRPr lang="en-CA" sz="2000" dirty="0">
              <a:ea typeface="Calibri"/>
              <a:cs typeface="Times New Roman"/>
            </a:endParaRPr>
          </a:p>
          <a:p>
            <a:pPr marL="457200" lvl="0" indent="-457200" algn="l">
              <a:lnSpc>
                <a:spcPct val="100000"/>
              </a:lnSpc>
              <a:spcAft>
                <a:spcPts val="600"/>
              </a:spcAft>
              <a:buFont typeface="+mj-lt"/>
              <a:buAutoNum type="alphaLcParenR"/>
            </a:pPr>
            <a:r>
              <a:rPr lang="en-US" sz="2000" dirty="0">
                <a:ea typeface="Calibri"/>
                <a:cs typeface="Times New Roman"/>
              </a:rPr>
              <a:t>Call the police for Laura.</a:t>
            </a:r>
          </a:p>
          <a:p>
            <a:pPr marL="457200" lvl="0" indent="-457200" algn="l">
              <a:lnSpc>
                <a:spcPct val="100000"/>
              </a:lnSpc>
              <a:spcAft>
                <a:spcPts val="600"/>
              </a:spcAft>
              <a:buFont typeface="+mj-lt"/>
              <a:buAutoNum type="alphaLcParenR"/>
            </a:pPr>
            <a:r>
              <a:rPr lang="en-US" sz="2000" dirty="0">
                <a:ea typeface="Calibri"/>
                <a:cs typeface="Times New Roman"/>
              </a:rPr>
              <a:t>Talk Laura into going to a shelter for victims of domestic abuse.</a:t>
            </a:r>
          </a:p>
          <a:p>
            <a:pPr marL="457200" lvl="0" indent="-457200" algn="l">
              <a:lnSpc>
                <a:spcPct val="100000"/>
              </a:lnSpc>
              <a:spcAft>
                <a:spcPts val="600"/>
              </a:spcAft>
              <a:buFont typeface="+mj-lt"/>
              <a:buAutoNum type="alphaLcParenR"/>
            </a:pPr>
            <a:r>
              <a:rPr lang="en-US" sz="2000" dirty="0">
                <a:ea typeface="Calibri"/>
                <a:cs typeface="Times New Roman"/>
              </a:rPr>
              <a:t>Immediately help Laura develop a safety plan.</a:t>
            </a:r>
          </a:p>
          <a:p>
            <a:pPr marL="457200" lvl="0" indent="-457200" algn="l">
              <a:lnSpc>
                <a:spcPct val="100000"/>
              </a:lnSpc>
              <a:spcAft>
                <a:spcPts val="600"/>
              </a:spcAft>
              <a:buFont typeface="+mj-lt"/>
              <a:buAutoNum type="alphaLcParenR"/>
            </a:pPr>
            <a:r>
              <a:rPr lang="en-US" sz="2000" dirty="0">
                <a:ea typeface="Calibri"/>
                <a:cs typeface="Times New Roman"/>
              </a:rPr>
              <a:t>Ask to meet with Laura and her boyfriend to work things out. </a:t>
            </a:r>
          </a:p>
          <a:p>
            <a:pPr lvl="0" algn="l">
              <a:lnSpc>
                <a:spcPct val="110000"/>
              </a:lnSpc>
            </a:pPr>
            <a:endParaRPr lang="en-CA" sz="2000" dirty="0">
              <a:ea typeface="Calibri"/>
              <a:cs typeface="Times New Roman"/>
            </a:endParaRPr>
          </a:p>
          <a:p>
            <a:pPr lvl="0" algn="l">
              <a:lnSpc>
                <a:spcPct val="110000"/>
              </a:lnSpc>
              <a:buFont typeface="+mj-lt"/>
              <a:buAutoNum type="alphaLcParenR"/>
            </a:pPr>
            <a:endParaRPr lang="en-CA" sz="2000" dirty="0">
              <a:ea typeface="Calibri"/>
              <a:cs typeface="Times New Roman"/>
            </a:endParaRPr>
          </a:p>
          <a:p>
            <a:pPr marL="0" lvl="0" indent="0" eaLnBrk="0" fontAlgn="base" hangingPunct="0">
              <a:lnSpc>
                <a:spcPct val="100000"/>
              </a:lnSpc>
              <a:spcBef>
                <a:spcPct val="0"/>
              </a:spcBef>
              <a:spcAft>
                <a:spcPct val="0"/>
              </a:spcAft>
              <a:buNone/>
            </a:pPr>
            <a:endParaRPr lang="en-US" altLang="en-US" sz="2000" dirty="0">
              <a:latin typeface="+mj-lt"/>
              <a:ea typeface="Calibri" panose="020F0502020204030204" pitchFamily="34" charset="0"/>
              <a:cs typeface="Arial" panose="020B0604020202020204" pitchFamily="34" charset="0"/>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165871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0" y="0"/>
            <a:ext cx="7165810"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0" y="101988"/>
            <a:ext cx="7165810" cy="7041761"/>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dirty="0"/>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a:xfrm>
            <a:off x="309283" y="933552"/>
            <a:ext cx="7681906" cy="513659"/>
          </a:xfrm>
        </p:spPr>
        <p:txBody>
          <a:bodyPr/>
          <a:lstStyle/>
          <a:p>
            <a:r>
              <a:rPr lang="en-US" dirty="0"/>
              <a:t>Scenario 2 </a:t>
            </a:r>
            <a:br>
              <a:rPr lang="en-US" dirty="0"/>
            </a:br>
            <a:r>
              <a:rPr lang="en-US" dirty="0"/>
              <a:t>Small Group Discussion</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313783" y="378433"/>
            <a:ext cx="7677406" cy="488434"/>
          </a:xfrm>
        </p:spPr>
        <p:txBody>
          <a:bodyPr/>
          <a:lstStyle/>
          <a:p>
            <a:r>
              <a:rPr lang="en-US" dirty="0"/>
              <a:t>Module 14 – Advocacy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14</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6886575" y="892482"/>
            <a:ext cx="4893167" cy="3824214"/>
          </a:xfrm>
        </p:spPr>
        <p:txBody>
          <a:bodyPr/>
          <a:lstStyle/>
          <a:p>
            <a:pPr marL="0" lvl="0" indent="0" algn="l">
              <a:lnSpc>
                <a:spcPct val="100000"/>
              </a:lnSpc>
              <a:spcAft>
                <a:spcPts val="600"/>
              </a:spcAft>
              <a:buNone/>
            </a:pPr>
            <a:r>
              <a:rPr lang="en-CA" sz="2000" dirty="0">
                <a:ea typeface="Calibri"/>
                <a:cs typeface="Times New Roman"/>
              </a:rPr>
              <a:t>You are working with Andy who tells you he would like to leave the group home and live in his own apartment.</a:t>
            </a:r>
          </a:p>
          <a:p>
            <a:pPr marL="457200" lvl="0" indent="-457200" algn="l">
              <a:lnSpc>
                <a:spcPct val="100000"/>
              </a:lnSpc>
              <a:spcAft>
                <a:spcPts val="600"/>
              </a:spcAft>
              <a:buFont typeface="+mj-lt"/>
              <a:buAutoNum type="alphaLcParenR"/>
            </a:pPr>
            <a:r>
              <a:rPr lang="en-CA" sz="2000" dirty="0">
                <a:ea typeface="Calibri"/>
                <a:cs typeface="Times New Roman"/>
              </a:rPr>
              <a:t>Give Andy the newspaper and help him look for apartments.</a:t>
            </a:r>
          </a:p>
          <a:p>
            <a:pPr marL="457200" lvl="0" indent="-457200" algn="l">
              <a:lnSpc>
                <a:spcPct val="100000"/>
              </a:lnSpc>
              <a:spcAft>
                <a:spcPts val="600"/>
              </a:spcAft>
              <a:buFont typeface="+mj-lt"/>
              <a:buAutoNum type="alphaLcParenR"/>
            </a:pPr>
            <a:r>
              <a:rPr lang="en-CA" sz="2000" dirty="0">
                <a:ea typeface="Calibri"/>
                <a:cs typeface="Times New Roman"/>
              </a:rPr>
              <a:t>Work with Andy to develop a step-by-step plan and budget.</a:t>
            </a:r>
          </a:p>
          <a:p>
            <a:pPr marL="457200" lvl="0" indent="-457200" algn="l">
              <a:lnSpc>
                <a:spcPct val="100000"/>
              </a:lnSpc>
              <a:spcAft>
                <a:spcPts val="600"/>
              </a:spcAft>
              <a:buFont typeface="+mj-lt"/>
              <a:buAutoNum type="alphaLcParenR"/>
            </a:pPr>
            <a:r>
              <a:rPr lang="en-CA" sz="2000" dirty="0">
                <a:ea typeface="Calibri"/>
                <a:cs typeface="Times New Roman"/>
              </a:rPr>
              <a:t>Tell him he is not ready to leave the group home.</a:t>
            </a:r>
          </a:p>
          <a:p>
            <a:pPr marL="457200" indent="-457200" algn="l">
              <a:lnSpc>
                <a:spcPct val="100000"/>
              </a:lnSpc>
              <a:spcAft>
                <a:spcPts val="1000"/>
              </a:spcAft>
              <a:buFont typeface="+mj-lt"/>
              <a:buAutoNum type="alphaLcParenR"/>
            </a:pPr>
            <a:r>
              <a:rPr lang="en-CA" sz="2000" dirty="0">
                <a:ea typeface="Calibri"/>
                <a:cs typeface="Times New Roman"/>
              </a:rPr>
              <a:t>Invite him to stay with you to see how he likes apartment living.</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7" name="TextBox 6">
            <a:extLst>
              <a:ext uri="{FF2B5EF4-FFF2-40B4-BE49-F238E27FC236}">
                <a16:creationId xmlns:a16="http://schemas.microsoft.com/office/drawing/2014/main" id="{F7F1EAD2-B973-D4F1-ABC5-853009A2B17B}"/>
              </a:ext>
            </a:extLst>
          </p:cNvPr>
          <p:cNvSpPr txBox="1"/>
          <p:nvPr/>
        </p:nvSpPr>
        <p:spPr>
          <a:xfrm>
            <a:off x="5572125" y="5033838"/>
            <a:ext cx="6207617" cy="1323439"/>
          </a:xfrm>
          <a:prstGeom prst="rect">
            <a:avLst/>
          </a:prstGeom>
          <a:noFill/>
        </p:spPr>
        <p:txBody>
          <a:bodyPr wrap="square">
            <a:spAutoFit/>
          </a:bodyPr>
          <a:lstStyle/>
          <a:p>
            <a:pPr marL="0" indent="0" algn="l">
              <a:lnSpc>
                <a:spcPct val="100000"/>
              </a:lnSpc>
              <a:spcAft>
                <a:spcPts val="1000"/>
              </a:spcAft>
              <a:buNone/>
            </a:pPr>
            <a:r>
              <a:rPr lang="en-CA" sz="2000" b="1" dirty="0">
                <a:latin typeface="IvyPresto Text" panose="020B0404020101010102"/>
                <a:ea typeface="Calibri"/>
                <a:cs typeface="Times New Roman"/>
              </a:rPr>
              <a:t>*Complication:  </a:t>
            </a:r>
            <a:r>
              <a:rPr lang="en-CA" sz="2000" dirty="0">
                <a:latin typeface="IvyPresto Text" panose="020B0404020101010102"/>
                <a:ea typeface="Calibri"/>
                <a:cs typeface="Times New Roman"/>
              </a:rPr>
              <a:t>In the course of your discussion, Andy mentions one of his reasons for wanting to leave is that he keeps getting into arguments with other tenants in his group home, and it’s starting to get physical. </a:t>
            </a:r>
          </a:p>
        </p:txBody>
      </p:sp>
    </p:spTree>
    <p:extLst>
      <p:ext uri="{BB962C8B-B14F-4D97-AF65-F5344CB8AC3E}">
        <p14:creationId xmlns:p14="http://schemas.microsoft.com/office/powerpoint/2010/main" val="304979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4771" y="-20440"/>
            <a:ext cx="8351948"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1" y="-20440"/>
            <a:ext cx="8351947"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Skills Practice</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14 – Advocacy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463118" y="1935891"/>
            <a:ext cx="4316623" cy="4222383"/>
          </a:xfrm>
        </p:spPr>
        <p:txBody>
          <a:bodyPr/>
          <a:lstStyle/>
          <a:p>
            <a:pPr marL="0" indent="0" algn="l">
              <a:buNone/>
            </a:pPr>
            <a:r>
              <a:rPr lang="en-US" sz="2000" dirty="0"/>
              <a:t>Sandy, a peer you have been working with, sees Dr. Thompson, a psychiatrist. She feels that he doesn’t listen to her concerns about some side effects of her medication that have been very uncomfortable for her.</a:t>
            </a:r>
          </a:p>
          <a:p>
            <a:pPr marL="0" indent="0" algn="l">
              <a:buNone/>
            </a:pPr>
            <a:endParaRPr lang="en-US" sz="2000" dirty="0"/>
          </a:p>
          <a:p>
            <a:pPr marL="0" indent="0" algn="l">
              <a:buNone/>
            </a:pPr>
            <a:r>
              <a:rPr lang="en-US" sz="2000" b="1" dirty="0"/>
              <a:t>How do you support Sandy in this situation? </a:t>
            </a:r>
          </a:p>
          <a:p>
            <a:pPr marL="0" lvl="0" indent="0" eaLnBrk="0" fontAlgn="base" hangingPunct="0">
              <a:lnSpc>
                <a:spcPct val="100000"/>
              </a:lnSpc>
              <a:spcBef>
                <a:spcPct val="0"/>
              </a:spcBef>
              <a:spcAft>
                <a:spcPct val="0"/>
              </a:spcAft>
              <a:buNone/>
            </a:pPr>
            <a:endParaRPr lang="en-US" altLang="en-US" sz="2000" dirty="0">
              <a:latin typeface="+mj-lt"/>
              <a:ea typeface="Calibri" panose="020F0502020204030204" pitchFamily="34" charset="0"/>
              <a:cs typeface="Arial" panose="020B0604020202020204" pitchFamily="34" charset="0"/>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4118401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b="1" dirty="0"/>
              <a:t>For Next Time</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14 – Advocacy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16</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2190375"/>
            <a:ext cx="6202940" cy="3833998"/>
          </a:xfrm>
        </p:spPr>
        <p:txBody>
          <a:bodyPr/>
          <a:lstStyle/>
          <a:p>
            <a:pPr marL="0" indent="0">
              <a:buNone/>
            </a:pPr>
            <a:r>
              <a:rPr lang="en-US" sz="2000" dirty="0"/>
              <a:t>Watch the PeerWorks webinar on “Preventing Peer Drift: The Importance of Self-care and Burnout Prevention” by Laura Stanford (55min 33 seconds) </a:t>
            </a:r>
          </a:p>
          <a:p>
            <a:pPr marL="0" indent="0">
              <a:buNone/>
            </a:pPr>
            <a:endParaRPr lang="en-US" sz="2000" dirty="0"/>
          </a:p>
          <a:p>
            <a:pPr marL="0" indent="0">
              <a:buNone/>
            </a:pPr>
            <a:endParaRPr lang="en-US" sz="2000" dirty="0"/>
          </a:p>
          <a:p>
            <a:pPr marL="0" indent="0">
              <a:buNone/>
            </a:pPr>
            <a:r>
              <a:rPr lang="en-US" sz="2000" dirty="0"/>
              <a:t>Recommend us a song that makes you happy. </a:t>
            </a:r>
          </a:p>
        </p:txBody>
      </p:sp>
    </p:spTree>
    <p:extLst>
      <p:ext uri="{BB962C8B-B14F-4D97-AF65-F5344CB8AC3E}">
        <p14:creationId xmlns:p14="http://schemas.microsoft.com/office/powerpoint/2010/main" val="487653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208722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14 – Advocacy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dirty="0"/>
          </a:p>
        </p:txBody>
      </p:sp>
      <p:sp>
        <p:nvSpPr>
          <p:cNvPr id="10" name="Text Placeholder 6">
            <a:extLst>
              <a:ext uri="{FF2B5EF4-FFF2-40B4-BE49-F238E27FC236}">
                <a16:creationId xmlns:a16="http://schemas.microsoft.com/office/drawing/2014/main" id="{EA2B598B-60D2-71A5-6C1B-0E60420F4D96}"/>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1" name="Text Placeholder 6">
            <a:extLst>
              <a:ext uri="{FF2B5EF4-FFF2-40B4-BE49-F238E27FC236}">
                <a16:creationId xmlns:a16="http://schemas.microsoft.com/office/drawing/2014/main" id="{480CAD9D-80F8-67C2-C04D-F218E602B115}"/>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dirty="0"/>
              <a:t>Advocacy</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a:t>Module 14</a:t>
            </a:r>
            <a:endParaRPr lang="en-US" dirty="0"/>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June 24, 2024</a:t>
            </a:fld>
            <a:endParaRPr lang="en-US" dirty="0"/>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t>Module 14 – Advocacy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B2D81"/>
              </a:solidFill>
              <a:effectLst/>
              <a:uLnTx/>
              <a:uFillTx/>
              <a:latin typeface="Calibri" panose="020F0502020204030204"/>
              <a:ea typeface="+mn-ea"/>
              <a:cs typeface="+mn-cs"/>
            </a:endParaRPr>
          </a:p>
        </p:txBody>
      </p:sp>
      <p:sp>
        <p:nvSpPr>
          <p:cNvPr id="8" name="Text Placeholder 5">
            <a:extLst>
              <a:ext uri="{FF2B5EF4-FFF2-40B4-BE49-F238E27FC236}">
                <a16:creationId xmlns:a16="http://schemas.microsoft.com/office/drawing/2014/main" id="{435C8A00-84D3-FB24-10E7-7DEAF2628F59}"/>
              </a:ext>
            </a:extLst>
          </p:cNvPr>
          <p:cNvSpPr txBox="1">
            <a:spLocks/>
          </p:cNvSpPr>
          <p:nvPr/>
        </p:nvSpPr>
        <p:spPr>
          <a:xfrm>
            <a:off x="426460" y="1622110"/>
            <a:ext cx="11353281" cy="4536164"/>
          </a:xfrm>
          <a:prstGeom prst="rect">
            <a:avLst/>
          </a:prstGeom>
        </p:spPr>
        <p:txBody>
          <a:bodyPr vert="horz" lIns="91440" tIns="45720" rIns="91440" bIns="45720" rtlCol="0" anchor="t">
            <a:noAutofit/>
          </a:bodyPr>
          <a:lstStyle>
            <a:lvl1pPr marL="0" indent="0" algn="ctr"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latin typeface="IvyPresto Text"/>
              </a:rPr>
              <a:t>[ADD TRAINER’S LAND ACKNOWLEDGEMENT HERE]</a:t>
            </a:r>
            <a:endParaRPr lang="en-US" sz="2000"/>
          </a:p>
          <a:p>
            <a:pPr>
              <a:lnSpc>
                <a:spcPct val="100000"/>
              </a:lnSpc>
            </a:pPr>
            <a:endParaRPr lang="en-US" dirty="0"/>
          </a:p>
        </p:txBody>
      </p:sp>
    </p:spTree>
    <p:extLst>
      <p:ext uri="{BB962C8B-B14F-4D97-AF65-F5344CB8AC3E}">
        <p14:creationId xmlns:p14="http://schemas.microsoft.com/office/powerpoint/2010/main" val="1582328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dirty="0"/>
              <a:t>Module 14 – Advocacy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088492" y="2375634"/>
            <a:ext cx="3691250" cy="3858533"/>
          </a:xfrm>
        </p:spPr>
        <p:txBody>
          <a:bodyPr/>
          <a:lstStyle/>
          <a:p>
            <a:pPr marL="0" indent="0" algn="l">
              <a:buNone/>
            </a:pPr>
            <a:r>
              <a:rPr lang="en-US" sz="2000" dirty="0">
                <a:latin typeface="IvyPresto Text" panose="020B0404020101010102"/>
              </a:rPr>
              <a:t>What is your name? </a:t>
            </a:r>
          </a:p>
          <a:p>
            <a:pPr marL="0" indent="0" algn="l">
              <a:buNone/>
            </a:pPr>
            <a:endParaRPr lang="en-US" sz="2000" dirty="0">
              <a:latin typeface="IvyPresto Text" panose="020B0404020101010102"/>
            </a:endParaRPr>
          </a:p>
          <a:p>
            <a:pPr marL="0" indent="0" algn="l">
              <a:buNone/>
            </a:pPr>
            <a:r>
              <a:rPr lang="en-US" sz="2000" dirty="0">
                <a:latin typeface="IvyPresto Text" panose="020B0404020101010102"/>
              </a:rPr>
              <a:t>What is something that you are passionate about?</a:t>
            </a:r>
          </a:p>
          <a:p>
            <a:pPr marL="0" indent="0">
              <a:buNone/>
            </a:pPr>
            <a:r>
              <a:rPr lang="en-US" sz="2000" dirty="0">
                <a:latin typeface="+mj-lt"/>
              </a:rPr>
              <a:t>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6347E50D-D40C-1C79-28A4-7352CA5C3545}"/>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14 – Advocacy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3"/>
            <a:ext cx="11353281" cy="3943970"/>
          </a:xfrm>
        </p:spPr>
        <p:txBody>
          <a:bodyPr/>
          <a:lstStyle/>
          <a:p>
            <a:pPr marL="0" marR="0" indent="0">
              <a:lnSpc>
                <a:spcPct val="100000"/>
              </a:lnSpc>
              <a:spcBef>
                <a:spcPts val="0"/>
              </a:spcBef>
              <a:buNone/>
            </a:pPr>
            <a:r>
              <a:rPr lang="en-US" sz="2200" dirty="0">
                <a:effectLst/>
                <a:ea typeface="Calibri" panose="020F0502020204030204" pitchFamily="34" charset="0"/>
                <a:cs typeface="Times New Roman" panose="02020603050405020304" pitchFamily="18" charset="0"/>
              </a:rPr>
              <a:t>In Module 14 we will be discussing Advocacy within the Peer Support setting. </a:t>
            </a:r>
          </a:p>
          <a:p>
            <a:pPr marL="0" marR="0" indent="0">
              <a:lnSpc>
                <a:spcPct val="100000"/>
              </a:lnSpc>
              <a:spcBef>
                <a:spcPts val="0"/>
              </a:spcBef>
              <a:buNone/>
            </a:pPr>
            <a:endParaRPr lang="en-US" sz="2200" dirty="0">
              <a:effectLst/>
              <a:ea typeface="Calibri" panose="020F0502020204030204" pitchFamily="34" charset="0"/>
              <a:cs typeface="Times New Roman" panose="02020603050405020304" pitchFamily="18" charset="0"/>
            </a:endParaRPr>
          </a:p>
          <a:p>
            <a:pPr marL="0" marR="0" indent="0">
              <a:lnSpc>
                <a:spcPct val="100000"/>
              </a:lnSpc>
              <a:spcBef>
                <a:spcPts val="0"/>
              </a:spcBef>
              <a:buNone/>
            </a:pPr>
            <a:r>
              <a:rPr lang="en-CA" sz="2200" dirty="0"/>
              <a:t>We will explore the importance of advocating for the Peers you work with, as well as the significance of Peer Support advocacy on a larger scale. We will also start to develop the skills required for advocacy and discussion scenarios in which we may require them. </a:t>
            </a:r>
          </a:p>
          <a:p>
            <a:pPr marL="0" marR="0" indent="0">
              <a:lnSpc>
                <a:spcPct val="100000"/>
              </a:lnSpc>
              <a:spcBef>
                <a:spcPts val="0"/>
              </a:spcBef>
              <a:buNone/>
            </a:pPr>
            <a:endParaRPr lang="en-CA" sz="2200" dirty="0"/>
          </a:p>
          <a:p>
            <a:pPr marL="0" marR="0" indent="0">
              <a:lnSpc>
                <a:spcPct val="100000"/>
              </a:lnSpc>
              <a:spcBef>
                <a:spcPts val="0"/>
              </a:spcBef>
              <a:buNone/>
            </a:pPr>
            <a:r>
              <a:rPr lang="en-CA" sz="2200" dirty="0"/>
              <a:t>This discussion is built off the history of Peer Support that we learned about in Module 3.</a:t>
            </a:r>
            <a:endParaRPr lang="en-US" sz="2200" dirty="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dirty="0"/>
              <a:t>Module 14 – Advocacy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3"/>
            <a:ext cx="11353281" cy="4082549"/>
          </a:xfrm>
        </p:spPr>
        <p:txBody>
          <a:bodyPr/>
          <a:lstStyle/>
          <a:p>
            <a:pPr marL="0" indent="0">
              <a:lnSpc>
                <a:spcPct val="100000"/>
              </a:lnSpc>
              <a:spcAft>
                <a:spcPts val="600"/>
              </a:spcAft>
              <a:buNone/>
            </a:pPr>
            <a:r>
              <a:rPr lang="en-US" sz="2000" dirty="0">
                <a:solidFill>
                  <a:schemeClr val="tx1">
                    <a:lumMod val="85000"/>
                    <a:lumOff val="15000"/>
                  </a:schemeClr>
                </a:solidFill>
                <a:latin typeface="IvyPresto Text" panose="020B0404020101010102"/>
              </a:rPr>
              <a:t>Through the successful completion of Module 14 you will be able to:</a:t>
            </a:r>
          </a:p>
          <a:p>
            <a:pPr marL="457200" indent="-457200">
              <a:lnSpc>
                <a:spcPct val="100000"/>
              </a:lnSpc>
              <a:spcAft>
                <a:spcPts val="600"/>
              </a:spcAft>
              <a:buAutoNum type="arabicPeriod"/>
            </a:pPr>
            <a:r>
              <a:rPr lang="en-US" sz="2000" dirty="0">
                <a:latin typeface="IvyPresto Text" panose="020B0404020101010102"/>
              </a:rPr>
              <a:t>Define advocacy and its significance to Peer Support. </a:t>
            </a:r>
          </a:p>
          <a:p>
            <a:pPr marL="457200" indent="-457200">
              <a:lnSpc>
                <a:spcPct val="100000"/>
              </a:lnSpc>
              <a:spcAft>
                <a:spcPts val="600"/>
              </a:spcAft>
              <a:buAutoNum type="arabicPeriod"/>
            </a:pPr>
            <a:r>
              <a:rPr lang="en-US" sz="2000" dirty="0">
                <a:latin typeface="IvyPresto Text" panose="020B0404020101010102"/>
              </a:rPr>
              <a:t>Exercise the skills involved in advocacy.</a:t>
            </a:r>
          </a:p>
          <a:p>
            <a:pPr marL="457200" indent="-457200">
              <a:lnSpc>
                <a:spcPct val="100000"/>
              </a:lnSpc>
              <a:spcAft>
                <a:spcPts val="600"/>
              </a:spcAft>
              <a:buAutoNum type="arabicPeriod"/>
            </a:pPr>
            <a:r>
              <a:rPr lang="en-US" sz="2000" dirty="0">
                <a:latin typeface="IvyPresto Text" panose="020B0404020101010102"/>
              </a:rPr>
              <a:t>Begin to discover organizations supporting advocacy in your community. </a:t>
            </a:r>
            <a:endParaRPr lang="en-CA" sz="2000" dirty="0">
              <a:latin typeface="IvyPresto Text" panose="020B0404020101010102"/>
            </a:endParaRPr>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A97CB2A-86B0-444B-AACB-1BDEFC714072}"/>
              </a:ext>
            </a:extLst>
          </p:cNvPr>
          <p:cNvPicPr>
            <a:picLocks noGrp="1" noChangeAspect="1"/>
          </p:cNvPicPr>
          <p:nvPr>
            <p:ph type="pic" sz="quarter" idx="15"/>
          </p:nvPr>
        </p:nvPicPr>
        <p:blipFill>
          <a:blip r:embed="rId3"/>
          <a:srcRect t="7802" b="7802"/>
          <a:stretch>
            <a:fillRect/>
          </a:stretch>
        </p:blipFill>
        <p:spPr/>
      </p:pic>
      <p:sp>
        <p:nvSpPr>
          <p:cNvPr id="3" name="Picture Placeholder 2">
            <a:extLst>
              <a:ext uri="{FF2B5EF4-FFF2-40B4-BE49-F238E27FC236}">
                <a16:creationId xmlns:a16="http://schemas.microsoft.com/office/drawing/2014/main" id="{B028EA7C-BDE9-3540-B19D-7173393CB931}"/>
              </a:ext>
            </a:extLst>
          </p:cNvPr>
          <p:cNvSpPr>
            <a:spLocks noGrp="1"/>
          </p:cNvSpPr>
          <p:nvPr>
            <p:ph type="pic" sz="quarter" idx="17"/>
          </p:nvPr>
        </p:nvSpPr>
        <p:spPr/>
        <p:txBody>
          <a:bodyPr/>
          <a:lstStyle/>
          <a:p>
            <a:endParaRPr lang="en-CA"/>
          </a:p>
        </p:txBody>
      </p:sp>
      <p:sp>
        <p:nvSpPr>
          <p:cNvPr id="5" name="Text Placeholder 4">
            <a:extLst>
              <a:ext uri="{FF2B5EF4-FFF2-40B4-BE49-F238E27FC236}">
                <a16:creationId xmlns:a16="http://schemas.microsoft.com/office/drawing/2014/main" id="{717415F3-67A1-654E-88A7-8213069493A4}"/>
              </a:ext>
            </a:extLst>
          </p:cNvPr>
          <p:cNvSpPr>
            <a:spLocks noGrp="1"/>
          </p:cNvSpPr>
          <p:nvPr>
            <p:ph type="body" idx="1"/>
          </p:nvPr>
        </p:nvSpPr>
        <p:spPr>
          <a:xfrm>
            <a:off x="430960" y="334552"/>
            <a:ext cx="11348782" cy="548679"/>
          </a:xfrm>
        </p:spPr>
        <p:txBody>
          <a:bodyPr/>
          <a:lstStyle/>
          <a:p>
            <a:r>
              <a:rPr lang="en-US" dirty="0"/>
              <a:t>Module 14 – Advocacy </a:t>
            </a:r>
          </a:p>
        </p:txBody>
      </p:sp>
      <p:sp>
        <p:nvSpPr>
          <p:cNvPr id="6" name="Slide Number Placeholder 5">
            <a:extLst>
              <a:ext uri="{FF2B5EF4-FFF2-40B4-BE49-F238E27FC236}">
                <a16:creationId xmlns:a16="http://schemas.microsoft.com/office/drawing/2014/main" id="{6A1571D6-7A72-5A43-9176-BA05BF7B77A9}"/>
              </a:ext>
            </a:extLst>
          </p:cNvPr>
          <p:cNvSpPr>
            <a:spLocks noGrp="1"/>
          </p:cNvSpPr>
          <p:nvPr>
            <p:ph type="sldNum" sz="quarter" idx="12"/>
          </p:nvPr>
        </p:nvSpPr>
        <p:spPr/>
        <p:txBody>
          <a:bodyPr/>
          <a:lstStyle/>
          <a:p>
            <a:fld id="{A738FFEA-31A8-2A45-BE95-11B41D2245F5}" type="slidenum">
              <a:rPr lang="en-US" smtClean="0"/>
              <a:pPr/>
              <a:t>8</a:t>
            </a:fld>
            <a:endParaRPr lang="en-US" dirty="0"/>
          </a:p>
        </p:txBody>
      </p:sp>
      <p:sp>
        <p:nvSpPr>
          <p:cNvPr id="7" name="Picture Placeholder 6">
            <a:extLst>
              <a:ext uri="{FF2B5EF4-FFF2-40B4-BE49-F238E27FC236}">
                <a16:creationId xmlns:a16="http://schemas.microsoft.com/office/drawing/2014/main" id="{9A7E3139-F783-E241-B55F-D61F54F9A94D}"/>
              </a:ext>
            </a:extLst>
          </p:cNvPr>
          <p:cNvSpPr>
            <a:spLocks noGrp="1"/>
          </p:cNvSpPr>
          <p:nvPr>
            <p:ph type="pic" sz="quarter" idx="16"/>
          </p:nvPr>
        </p:nvSpPr>
        <p:spPr/>
        <p:txBody>
          <a:bodyPr>
            <a:normAutofit fontScale="25000" lnSpcReduction="20000"/>
          </a:bodyPr>
          <a:lstStyle/>
          <a:p>
            <a:endParaRPr lang="en-CA"/>
          </a:p>
        </p:txBody>
      </p:sp>
      <p:sp>
        <p:nvSpPr>
          <p:cNvPr id="8" name="Picture Placeholder 7">
            <a:extLst>
              <a:ext uri="{FF2B5EF4-FFF2-40B4-BE49-F238E27FC236}">
                <a16:creationId xmlns:a16="http://schemas.microsoft.com/office/drawing/2014/main" id="{A50FAE63-8F63-A647-88F8-152B8BC828D3}"/>
              </a:ext>
            </a:extLst>
          </p:cNvPr>
          <p:cNvSpPr>
            <a:spLocks noGrp="1"/>
          </p:cNvSpPr>
          <p:nvPr>
            <p:ph type="pic" sz="quarter" idx="18"/>
          </p:nvPr>
        </p:nvSpPr>
        <p:spPr/>
        <p:txBody>
          <a:bodyPr/>
          <a:lstStyle/>
          <a:p>
            <a:endParaRPr lang="en-CA"/>
          </a:p>
        </p:txBody>
      </p:sp>
      <p:sp>
        <p:nvSpPr>
          <p:cNvPr id="2" name="TextBox 1">
            <a:extLst>
              <a:ext uri="{FF2B5EF4-FFF2-40B4-BE49-F238E27FC236}">
                <a16:creationId xmlns:a16="http://schemas.microsoft.com/office/drawing/2014/main" id="{39DA329D-9791-6393-5671-9E454BADCA60}"/>
              </a:ext>
            </a:extLst>
          </p:cNvPr>
          <p:cNvSpPr txBox="1"/>
          <p:nvPr/>
        </p:nvSpPr>
        <p:spPr>
          <a:xfrm>
            <a:off x="430960" y="2097353"/>
            <a:ext cx="11348782" cy="2031325"/>
          </a:xfrm>
          <a:prstGeom prst="rect">
            <a:avLst/>
          </a:prstGeom>
          <a:noFill/>
        </p:spPr>
        <p:txBody>
          <a:bodyPr wrap="square" rtlCol="0">
            <a:spAutoFit/>
          </a:bodyPr>
          <a:lstStyle/>
          <a:p>
            <a:pPr marL="0" indent="0" algn="ctr">
              <a:buNone/>
            </a:pPr>
            <a:r>
              <a:rPr lang="en-US" sz="3600" dirty="0">
                <a:solidFill>
                  <a:schemeClr val="bg1"/>
                </a:solidFill>
              </a:rPr>
              <a:t>What were your thoughts about the homework reading? </a:t>
            </a:r>
          </a:p>
          <a:p>
            <a:pPr marL="0" indent="0" algn="ctr">
              <a:buNone/>
            </a:pPr>
            <a:endParaRPr lang="en-US" sz="3600" dirty="0">
              <a:solidFill>
                <a:schemeClr val="bg1"/>
              </a:solidFill>
            </a:endParaRPr>
          </a:p>
          <a:p>
            <a:pPr marL="0" indent="0" algn="ctr">
              <a:buNone/>
            </a:pPr>
            <a:r>
              <a:rPr lang="en-US" sz="3600" dirty="0"/>
              <a:t>What experience do you have with advocacy/self-advocacy? </a:t>
            </a:r>
            <a:endParaRPr lang="en-CA" sz="3600" dirty="0"/>
          </a:p>
          <a:p>
            <a:endParaRPr lang="en-US" dirty="0"/>
          </a:p>
        </p:txBody>
      </p:sp>
    </p:spTree>
    <p:extLst>
      <p:ext uri="{BB962C8B-B14F-4D97-AF65-F5344CB8AC3E}">
        <p14:creationId xmlns:p14="http://schemas.microsoft.com/office/powerpoint/2010/main" val="110626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Advocacy</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14 – Advocacy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9</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4"/>
            <a:ext cx="11353282" cy="2503652"/>
          </a:xfrm>
        </p:spPr>
        <p:txBody>
          <a:bodyPr/>
          <a:lstStyle/>
          <a:p>
            <a:pPr marL="0" indent="0" algn="l">
              <a:buNone/>
            </a:pPr>
            <a:r>
              <a:rPr lang="en-CA" sz="2000" b="1" dirty="0"/>
              <a:t>Advocacy</a:t>
            </a:r>
            <a:r>
              <a:rPr lang="en-CA" sz="2000" dirty="0"/>
              <a:t> is any action that speaks in favour of, recommends, argues for a cause, supports or defends, or pleads </a:t>
            </a:r>
            <a:r>
              <a:rPr lang="en-CA" sz="2000" i="1" dirty="0"/>
              <a:t>on behalf of others</a:t>
            </a:r>
            <a:r>
              <a:rPr lang="en-CA" sz="2000" dirty="0"/>
              <a:t>.</a:t>
            </a:r>
          </a:p>
          <a:p>
            <a:pPr marL="0" indent="0" algn="l">
              <a:buNone/>
            </a:pPr>
            <a:endParaRPr lang="en-US" sz="2000" dirty="0"/>
          </a:p>
          <a:p>
            <a:pPr marL="0" indent="0" algn="l">
              <a:buNone/>
            </a:pPr>
            <a:r>
              <a:rPr lang="en-US" sz="2000" dirty="0"/>
              <a:t>“On behalf of others” is the core component of advocacy. However, in Peer Support, we focus on advocating </a:t>
            </a:r>
            <a:r>
              <a:rPr lang="en-US" sz="2000" i="1" dirty="0"/>
              <a:t>with </a:t>
            </a:r>
            <a:r>
              <a:rPr lang="en-US" sz="2000" dirty="0"/>
              <a:t>others instead of </a:t>
            </a:r>
            <a:r>
              <a:rPr lang="en-US" sz="2000" i="1" dirty="0"/>
              <a:t>for </a:t>
            </a:r>
            <a:r>
              <a:rPr lang="en-US" sz="2000" dirty="0"/>
              <a:t>others. We also encourage people to practice self-advocacy. </a:t>
            </a:r>
          </a:p>
        </p:txBody>
      </p:sp>
    </p:spTree>
    <p:extLst>
      <p:ext uri="{BB962C8B-B14F-4D97-AF65-F5344CB8AC3E}">
        <p14:creationId xmlns:p14="http://schemas.microsoft.com/office/powerpoint/2010/main" val="37288504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D28D46-7006-4C9C-B1CB-1528D65DC14B}">
  <ds:schemaRefs>
    <ds:schemaRef ds:uri="http://schemas.microsoft.com/office/2006/documentManagement/types"/>
    <ds:schemaRef ds:uri="0ec5c850-d167-47b1-9816-f7dea4e6d71f"/>
    <ds:schemaRef ds:uri="http://purl.org/dc/elements/1.1/"/>
    <ds:schemaRef ds:uri="http://purl.org/dc/dcmitype/"/>
    <ds:schemaRef ds:uri="http://purl.org/dc/terms/"/>
    <ds:schemaRef ds:uri="http://schemas.microsoft.com/office/infopath/2007/PartnerControls"/>
    <ds:schemaRef ds:uri="http://schemas.microsoft.com/office/2006/metadata/properties"/>
    <ds:schemaRef ds:uri="http://schemas.openxmlformats.org/package/2006/metadata/core-properties"/>
    <ds:schemaRef ds:uri="55c4c3e0-b5a6-4d17-8208-23131be646c2"/>
    <ds:schemaRef ds:uri="http://www.w3.org/XML/1998/namespace"/>
  </ds:schemaRefs>
</ds:datastoreItem>
</file>

<file path=customXml/itemProps2.xml><?xml version="1.0" encoding="utf-8"?>
<ds:datastoreItem xmlns:ds="http://schemas.openxmlformats.org/officeDocument/2006/customXml" ds:itemID="{03C8405E-15E0-49B4-A76A-70B764970D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AACDA1-C319-4BD8-AE68-8A01D89558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13377</TotalTime>
  <Words>1726</Words>
  <Application>Microsoft Office PowerPoint</Application>
  <PresentationFormat>Widescreen</PresentationFormat>
  <Paragraphs>214</Paragraphs>
  <Slides>17</Slides>
  <Notes>17</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17</vt:i4>
      </vt:variant>
    </vt:vector>
  </HeadingPairs>
  <TitlesOfParts>
    <vt:vector size="32" baseType="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Symbol</vt:lpstr>
      <vt:lpstr>Times New Roman</vt:lpstr>
      <vt:lpstr>Verdana</vt:lpstr>
      <vt:lpstr>Office Theme</vt:lpstr>
      <vt:lpstr>1_Office Theme</vt:lpstr>
      <vt:lpstr>Housekeeping</vt:lpstr>
      <vt:lpstr>Expectations</vt:lpstr>
      <vt:lpstr>Advocacy</vt:lpstr>
      <vt:lpstr>Land Acknowledgement</vt:lpstr>
      <vt:lpstr>Icebreaker Activity</vt:lpstr>
      <vt:lpstr>Module Overview</vt:lpstr>
      <vt:lpstr>Learning Objectives</vt:lpstr>
      <vt:lpstr>PowerPoint Presentation</vt:lpstr>
      <vt:lpstr>Advocacy</vt:lpstr>
      <vt:lpstr>Advocacy in Peer Support</vt:lpstr>
      <vt:lpstr>What is self-advocacy?</vt:lpstr>
      <vt:lpstr>Group Discussion Question</vt:lpstr>
      <vt:lpstr>Scenario 1  Group Discussion</vt:lpstr>
      <vt:lpstr>Scenario 2  Small Group Discussion</vt:lpstr>
      <vt:lpstr>Skills Practice</vt:lpstr>
      <vt:lpstr>For Next Time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Peer Support</dc:title>
  <dc:creator>Kiki Chang</dc:creator>
  <cp:lastModifiedBy>Karin Thoms</cp:lastModifiedBy>
  <cp:revision>170</cp:revision>
  <cp:lastPrinted>2023-01-16T06:38:46Z</cp:lastPrinted>
  <dcterms:created xsi:type="dcterms:W3CDTF">2023-01-01T00:36:40Z</dcterms:created>
  <dcterms:modified xsi:type="dcterms:W3CDTF">2024-06-24T23:12:33Z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125600.000000000</vt:lpwstr>
  </property>
  <property fmtid="{D5CDD505-2E9C-101B-9397-08002B2CF9AE}" pid="3" name="ContentTypeId">
    <vt:lpwstr>0x0101009F90AADE53214F4BBEB5AFA0C3321DC6</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